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7" r:id="rId3"/>
    <p:sldId id="332" r:id="rId4"/>
    <p:sldId id="301" r:id="rId5"/>
    <p:sldId id="334" r:id="rId6"/>
    <p:sldId id="333" r:id="rId7"/>
    <p:sldId id="303" r:id="rId8"/>
    <p:sldId id="307" r:id="rId9"/>
    <p:sldId id="326" r:id="rId10"/>
    <p:sldId id="317" r:id="rId11"/>
    <p:sldId id="329" r:id="rId12"/>
    <p:sldId id="311" r:id="rId13"/>
    <p:sldId id="312" r:id="rId14"/>
    <p:sldId id="313" r:id="rId15"/>
    <p:sldId id="321" r:id="rId16"/>
    <p:sldId id="325" r:id="rId17"/>
    <p:sldId id="318" r:id="rId18"/>
    <p:sldId id="331" r:id="rId19"/>
    <p:sldId id="330" r:id="rId20"/>
    <p:sldId id="306" r:id="rId21"/>
  </p:sldIdLst>
  <p:sldSz cx="6858000" cy="9906000" type="A4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D25"/>
    <a:srgbClr val="67CC00"/>
    <a:srgbClr val="679E2A"/>
    <a:srgbClr val="76B630"/>
    <a:srgbClr val="FF7D25"/>
    <a:srgbClr val="FF6600"/>
    <a:srgbClr val="DFEEF9"/>
    <a:srgbClr val="686868"/>
    <a:srgbClr val="0B4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78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3018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7BA20521-21C8-F206-D8A7-9662A96B4D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EE7980-6038-80F0-32CA-D65B7C3726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DE9AF-38A2-457F-A709-A5219BF36A27}" type="datetimeFigureOut">
              <a:rPr lang="de-DE" smtClean="0"/>
              <a:t>09.06.2026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A66E0D4-49D0-481D-4665-CDB5D783F5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Seite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02E9A8-9BAF-30E8-108B-B0A0EF0C35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4EF7A-5BC4-497F-BEFD-6283925980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75009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395C5-BF32-4E10-986C-4597A9BCBB7A}" type="datetimeFigureOut">
              <a:rPr lang="de-DE" smtClean="0"/>
              <a:t>09.06.2026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Seite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48A96-7D83-4C4B-AE26-5852CE83FD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02011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096264"/>
            <a:ext cx="5657850" cy="51511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6435897"/>
            <a:ext cx="5657850" cy="1651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FC897-251B-47F7-AFD2-5D180211CD94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62738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85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1E0A9-74BE-41F4-8A53-F29309E3F08B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029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95547"/>
            <a:ext cx="1478756" cy="831985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95547"/>
            <a:ext cx="4350544" cy="8319853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415-DDD8-4FD1-8933-B67B99F94F97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7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5004F-1A6B-413B-BAC8-A76E1BE2E586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08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096264"/>
            <a:ext cx="5657850" cy="51511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6432296"/>
            <a:ext cx="5657850" cy="1651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FAA0B-EC59-4E51-9B71-3CC2AD627A11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62738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45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2666062"/>
            <a:ext cx="2777490" cy="581151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2666062"/>
            <a:ext cx="2777490" cy="581152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72EF4-CE97-47C5-96D8-4E1553F4A38A}" type="datetime1">
              <a:rPr lang="de-DE" smtClean="0"/>
              <a:t>09.06.2026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061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2666520"/>
            <a:ext cx="2777490" cy="10635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3730040"/>
            <a:ext cx="2777490" cy="474754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2666520"/>
            <a:ext cx="2777490" cy="1063518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3730038"/>
            <a:ext cx="2777490" cy="4747542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CBD-0C29-4A8C-9CB4-34FF2FAB4B48}" type="datetime1">
              <a:rPr lang="de-DE" smtClean="0"/>
              <a:t>09.06.2026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84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2721-D0AE-4D85-8C5B-EBAD9E705635}" type="datetime1">
              <a:rPr lang="de-DE" smtClean="0"/>
              <a:t>09.06.2026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9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9245600"/>
            <a:ext cx="6856214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6" name="Rectangle 5"/>
          <p:cNvSpPr/>
          <p:nvPr/>
        </p:nvSpPr>
        <p:spPr>
          <a:xfrm>
            <a:off x="10" y="9149568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5BA1-9AB0-4A91-ACCD-168352C1D2EF}" type="datetime1">
              <a:rPr lang="de-DE" smtClean="0"/>
              <a:t>09.06.2026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4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99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858519"/>
            <a:ext cx="1800225" cy="3302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0338" y="1056640"/>
            <a:ext cx="3651885" cy="7594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4226560"/>
            <a:ext cx="1800225" cy="4880957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9330803"/>
            <a:ext cx="1472912" cy="527403"/>
          </a:xfrm>
        </p:spPr>
        <p:txBody>
          <a:bodyPr/>
          <a:lstStyle>
            <a:lvl1pPr algn="l">
              <a:defRPr/>
            </a:lvl1pPr>
          </a:lstStyle>
          <a:p>
            <a:fld id="{6FCE75D9-1EE1-4C8A-9588-316530B93886}" type="datetime1">
              <a:rPr lang="de-DE" smtClean="0"/>
              <a:t>09.06.2026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9330803"/>
            <a:ext cx="2614613" cy="52740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131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7154333"/>
            <a:ext cx="6856214" cy="2751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7099554"/>
            <a:ext cx="6856214" cy="92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7330440"/>
            <a:ext cx="5692140" cy="11887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709955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0" y="8532368"/>
            <a:ext cx="5692140" cy="85852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CBDE-5D44-4FB1-86DE-01B941372690}" type="datetime1">
              <a:rPr lang="de-DE" smtClean="0"/>
              <a:t>09.06.2026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61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245600"/>
            <a:ext cx="6858001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0" y="9149568"/>
            <a:ext cx="6858001" cy="96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13984"/>
            <a:ext cx="5657850" cy="2095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2666060"/>
            <a:ext cx="5657851" cy="5811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9330803"/>
            <a:ext cx="139065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FCB4F88D-C1F6-4580-B795-9A5572C8505E}" type="datetime1">
              <a:rPr lang="de-DE" smtClean="0"/>
              <a:t>09.06.2026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9330803"/>
            <a:ext cx="2712827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9330803"/>
            <a:ext cx="738014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BCB73D25-8D74-41BF-867B-BDD8D9B1FCB3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2510221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87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41C6916-C1B9-170A-2F62-59F4763677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0" y="294455"/>
            <a:ext cx="1435362" cy="158445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2C9C753-6B24-AFD8-1605-6CF559AA95A4}"/>
              </a:ext>
            </a:extLst>
          </p:cNvPr>
          <p:cNvSpPr txBox="1"/>
          <p:nvPr/>
        </p:nvSpPr>
        <p:spPr>
          <a:xfrm>
            <a:off x="1215580" y="451459"/>
            <a:ext cx="537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  <a:t>LAB MODULBAU</a:t>
            </a:r>
            <a:b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</a:br>
            <a: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  <a:t>GMBH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90E0D1A-50FA-A670-CF43-E87A09FB3810}"/>
              </a:ext>
            </a:extLst>
          </p:cNvPr>
          <p:cNvSpPr/>
          <p:nvPr/>
        </p:nvSpPr>
        <p:spPr>
          <a:xfrm>
            <a:off x="0" y="7996740"/>
            <a:ext cx="6858000" cy="161480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26025B0-5683-9B1B-852C-2C463577BFE5}"/>
              </a:ext>
            </a:extLst>
          </p:cNvPr>
          <p:cNvSpPr txBox="1"/>
          <p:nvPr/>
        </p:nvSpPr>
        <p:spPr>
          <a:xfrm>
            <a:off x="250522" y="6664807"/>
            <a:ext cx="616280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2000" b="1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Sofort verfügbare Laborinfrastruktur für Forschung, </a:t>
            </a:r>
            <a:r>
              <a:rPr lang="de-DE" sz="2000" b="1" spc="250" dirty="0" err="1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Pharma</a:t>
            </a:r>
            <a:r>
              <a:rPr lang="de-DE" sz="2000" b="1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 und Industrie</a:t>
            </a:r>
            <a:br>
              <a:rPr lang="de-DE" sz="4000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</a:br>
            <a:r>
              <a:rPr lang="de-DE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Flexibel. Mobil. Maßgeschneidert.</a:t>
            </a:r>
            <a:endParaRPr lang="de-DE" sz="4000" spc="250" dirty="0">
              <a:solidFill>
                <a:srgbClr val="FF7D25"/>
              </a:solidFill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12D5CE4-FC7C-EDAE-2D4C-5BCCCAD07EBA}"/>
              </a:ext>
            </a:extLst>
          </p:cNvPr>
          <p:cNvSpPr txBox="1"/>
          <p:nvPr/>
        </p:nvSpPr>
        <p:spPr>
          <a:xfrm>
            <a:off x="1227693" y="8191979"/>
            <a:ext cx="54511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pc="250" dirty="0"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Lab Modulbau GmbH</a:t>
            </a:r>
          </a:p>
          <a:p>
            <a:pPr algn="r"/>
            <a:r>
              <a:rPr lang="de-DE" spc="250" dirty="0"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Gottlieb-Daimler-Str. 2</a:t>
            </a:r>
          </a:p>
          <a:p>
            <a:pPr algn="r"/>
            <a:r>
              <a:rPr lang="de-DE" spc="250" dirty="0"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72479 Straßberg</a:t>
            </a:r>
          </a:p>
          <a:p>
            <a:pPr algn="r"/>
            <a:r>
              <a:rPr lang="de-DE" spc="250" dirty="0"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www.lab-modulbau.de</a:t>
            </a:r>
            <a:endParaRPr lang="de-DE" sz="2400" spc="250" dirty="0"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pic>
        <p:nvPicPr>
          <p:cNvPr id="4" name="Grafik 3" descr="Ein Bild, das draußen, Himmel, Behälter, Gelände enthält.&#10;&#10;KI-generierte Inhalte können fehlerhaft sein.">
            <a:extLst>
              <a:ext uri="{FF2B5EF4-FFF2-40B4-BE49-F238E27FC236}">
                <a16:creationId xmlns:a16="http://schemas.microsoft.com/office/drawing/2014/main" id="{492F7614-8218-5DA5-95E1-BAFE0B0A8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3124"/>
            <a:ext cx="6858000" cy="374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29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F7AE8-9E33-2EC1-F294-5CAE061E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C6292DE-B2A6-6EE3-205F-59F907809FBF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GRUNDRISSBEISPIELE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FFB4633A-1B31-5A5F-A4FB-054B02B3264D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A6E402E7-C1E9-C3E1-E561-5142956A214E}"/>
              </a:ext>
            </a:extLst>
          </p:cNvPr>
          <p:cNvSpPr/>
          <p:nvPr/>
        </p:nvSpPr>
        <p:spPr>
          <a:xfrm>
            <a:off x="2379945" y="1837012"/>
            <a:ext cx="2219952" cy="356696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29" name="Fußzeilenplatzhalter 28">
            <a:extLst>
              <a:ext uri="{FF2B5EF4-FFF2-40B4-BE49-F238E27FC236}">
                <a16:creationId xmlns:a16="http://schemas.microsoft.com/office/drawing/2014/main" id="{91C0E2C2-1814-8A18-3348-84D91A385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0DF69B99-D6EA-4E55-BE13-D256894315C8}" type="slidenum">
              <a:rPr lang="de-DE" sz="1000" smtClean="0"/>
              <a:t>10</a:t>
            </a:fld>
            <a:endParaRPr lang="de-DE" sz="1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F4BD2E-EBD2-B733-232D-1115C1C86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1" y="1121510"/>
            <a:ext cx="3846048" cy="366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0D8E342-B571-CC5D-072B-7FFE31E19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25860" y="1677821"/>
            <a:ext cx="4346644" cy="257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F09C60B-DC3B-F012-021D-FBB37039F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93" y="5673823"/>
            <a:ext cx="6519798" cy="353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364288D-FAA7-1163-6E99-F5579D22DE6E}"/>
              </a:ext>
            </a:extLst>
          </p:cNvPr>
          <p:cNvSpPr/>
          <p:nvPr/>
        </p:nvSpPr>
        <p:spPr>
          <a:xfrm>
            <a:off x="4166199" y="2207509"/>
            <a:ext cx="1057297" cy="1001359"/>
          </a:xfrm>
          <a:prstGeom prst="ellipse">
            <a:avLst/>
          </a:prstGeom>
          <a:solidFill>
            <a:srgbClr val="76B6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D0C8E9-1DE3-57B3-BC1F-722B19B47ECC}"/>
              </a:ext>
            </a:extLst>
          </p:cNvPr>
          <p:cNvSpPr txBox="1"/>
          <p:nvPr/>
        </p:nvSpPr>
        <p:spPr>
          <a:xfrm>
            <a:off x="4154839" y="2474800"/>
            <a:ext cx="1104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1 Modul</a:t>
            </a:r>
          </a:p>
          <a:p>
            <a:pPr algn="ctr"/>
            <a:r>
              <a:rPr lang="de-DE" sz="11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ca. 18 m²</a:t>
            </a: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304304A-F10B-5CDA-CC51-B0C15E034AF5}"/>
              </a:ext>
            </a:extLst>
          </p:cNvPr>
          <p:cNvSpPr/>
          <p:nvPr/>
        </p:nvSpPr>
        <p:spPr>
          <a:xfrm>
            <a:off x="2613485" y="3574123"/>
            <a:ext cx="1474489" cy="1378877"/>
          </a:xfrm>
          <a:prstGeom prst="ellipse">
            <a:avLst/>
          </a:prstGeom>
          <a:solidFill>
            <a:srgbClr val="76B6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91F4ADF-DDB1-FF68-0F2F-B5E979FCACC3}"/>
              </a:ext>
            </a:extLst>
          </p:cNvPr>
          <p:cNvSpPr txBox="1"/>
          <p:nvPr/>
        </p:nvSpPr>
        <p:spPr>
          <a:xfrm>
            <a:off x="2646211" y="3991809"/>
            <a:ext cx="139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2 Module</a:t>
            </a:r>
          </a:p>
          <a:p>
            <a:pPr algn="ctr"/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ca. 36 m²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9826A4E-F23E-452F-4C45-9E290DE4E45F}"/>
              </a:ext>
            </a:extLst>
          </p:cNvPr>
          <p:cNvSpPr/>
          <p:nvPr/>
        </p:nvSpPr>
        <p:spPr>
          <a:xfrm>
            <a:off x="4909146" y="8016850"/>
            <a:ext cx="1647428" cy="1571147"/>
          </a:xfrm>
          <a:prstGeom prst="ellipse">
            <a:avLst/>
          </a:prstGeom>
          <a:solidFill>
            <a:srgbClr val="76B63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DB56FC4-F833-82D6-DD69-D65C1274CC31}"/>
              </a:ext>
            </a:extLst>
          </p:cNvPr>
          <p:cNvSpPr txBox="1"/>
          <p:nvPr/>
        </p:nvSpPr>
        <p:spPr>
          <a:xfrm>
            <a:off x="4835309" y="8494723"/>
            <a:ext cx="1796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22 Module</a:t>
            </a:r>
          </a:p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ca. 396 m²</a:t>
            </a:r>
            <a:endParaRPr lang="de-DE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106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D5D942-8752-00DB-D192-D5BE8CA5A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EAF32E6-2A36-D30A-F3D4-7021C957579A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ABLAUF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6C85988-F077-9CA7-B032-5DB0565FA89E}"/>
              </a:ext>
            </a:extLst>
          </p:cNvPr>
          <p:cNvSpPr/>
          <p:nvPr/>
        </p:nvSpPr>
        <p:spPr>
          <a:xfrm>
            <a:off x="4853015" y="8478144"/>
            <a:ext cx="1669371" cy="110169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5DA6AC1-E0E2-A4CD-A333-80614C3B3B13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2F56456D-0E20-A231-FBD2-76B914B003EC}"/>
              </a:ext>
            </a:extLst>
          </p:cNvPr>
          <p:cNvSpPr/>
          <p:nvPr/>
        </p:nvSpPr>
        <p:spPr>
          <a:xfrm>
            <a:off x="-1251" y="993760"/>
            <a:ext cx="6318000" cy="8222524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C4F2DFE-39A6-2877-C6A4-3263D0D7DB41}"/>
              </a:ext>
            </a:extLst>
          </p:cNvPr>
          <p:cNvSpPr/>
          <p:nvPr/>
        </p:nvSpPr>
        <p:spPr>
          <a:xfrm>
            <a:off x="4906533" y="8580440"/>
            <a:ext cx="1651569" cy="110169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862D5F-6D88-B8EE-79FA-EC594D79A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64761FD7-0CD4-432A-9F6C-319E24CE23EA}" type="slidenum">
              <a:rPr lang="de-DE" sz="1000" smtClean="0"/>
              <a:t>11</a:t>
            </a:fld>
            <a:endParaRPr lang="de-DE" sz="1000" dirty="0"/>
          </a:p>
        </p:txBody>
      </p:sp>
      <p:pic>
        <p:nvPicPr>
          <p:cNvPr id="23" name="Grafik 22" descr="Chevronpfeile mit einfarbiger Füllung">
            <a:extLst>
              <a:ext uri="{FF2B5EF4-FFF2-40B4-BE49-F238E27FC236}">
                <a16:creationId xmlns:a16="http://schemas.microsoft.com/office/drawing/2014/main" id="{74818096-2026-0775-2FD9-9DC1AA8FC5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37578" y="1256104"/>
            <a:ext cx="1270726" cy="1270726"/>
          </a:xfrm>
          <a:prstGeom prst="rect">
            <a:avLst/>
          </a:prstGeom>
        </p:spPr>
      </p:pic>
      <p:pic>
        <p:nvPicPr>
          <p:cNvPr id="16" name="Grafik 15" descr="Chevronpfeile mit einfarbiger Füllung">
            <a:extLst>
              <a:ext uri="{FF2B5EF4-FFF2-40B4-BE49-F238E27FC236}">
                <a16:creationId xmlns:a16="http://schemas.microsoft.com/office/drawing/2014/main" id="{F51685CB-B554-76A5-F3ED-526F0F48E3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37578" y="2595961"/>
            <a:ext cx="1270726" cy="1270726"/>
          </a:xfrm>
          <a:prstGeom prst="rect">
            <a:avLst/>
          </a:prstGeom>
        </p:spPr>
      </p:pic>
      <p:pic>
        <p:nvPicPr>
          <p:cNvPr id="24" name="Grafik 23" descr="Chevronpfeile mit einfarbiger Füllung">
            <a:extLst>
              <a:ext uri="{FF2B5EF4-FFF2-40B4-BE49-F238E27FC236}">
                <a16:creationId xmlns:a16="http://schemas.microsoft.com/office/drawing/2014/main" id="{1340CB7C-A1A3-1908-6528-FD80656712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21588" y="3834296"/>
            <a:ext cx="1270726" cy="1270726"/>
          </a:xfrm>
          <a:prstGeom prst="rect">
            <a:avLst/>
          </a:prstGeom>
        </p:spPr>
      </p:pic>
      <p:pic>
        <p:nvPicPr>
          <p:cNvPr id="25" name="Grafik 24" descr="Chevronpfeile mit einfarbiger Füllung">
            <a:extLst>
              <a:ext uri="{FF2B5EF4-FFF2-40B4-BE49-F238E27FC236}">
                <a16:creationId xmlns:a16="http://schemas.microsoft.com/office/drawing/2014/main" id="{B184BA82-061B-D14A-30BE-AF789976E3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37578" y="5105022"/>
            <a:ext cx="1270726" cy="1270726"/>
          </a:xfrm>
          <a:prstGeom prst="rect">
            <a:avLst/>
          </a:prstGeom>
        </p:spPr>
      </p:pic>
      <p:pic>
        <p:nvPicPr>
          <p:cNvPr id="26" name="Grafik 25" descr="Chevronpfeile mit einfarbiger Füllung">
            <a:extLst>
              <a:ext uri="{FF2B5EF4-FFF2-40B4-BE49-F238E27FC236}">
                <a16:creationId xmlns:a16="http://schemas.microsoft.com/office/drawing/2014/main" id="{2A7B8E28-A383-1EBA-C450-5D25CFD11E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21588" y="6412488"/>
            <a:ext cx="1270726" cy="1270726"/>
          </a:xfrm>
          <a:prstGeom prst="rect">
            <a:avLst/>
          </a:prstGeom>
        </p:spPr>
      </p:pic>
      <p:pic>
        <p:nvPicPr>
          <p:cNvPr id="27" name="Grafik 26" descr="Chevronpfeile mit einfarbiger Füllung">
            <a:extLst>
              <a:ext uri="{FF2B5EF4-FFF2-40B4-BE49-F238E27FC236}">
                <a16:creationId xmlns:a16="http://schemas.microsoft.com/office/drawing/2014/main" id="{18A75909-9760-D2A7-829C-EFA7E96BCA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37578" y="7758263"/>
            <a:ext cx="1270726" cy="127072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E234D87-50E6-6B4C-71FE-0339E8947FF8}"/>
              </a:ext>
            </a:extLst>
          </p:cNvPr>
          <p:cNvSpPr txBox="1"/>
          <p:nvPr/>
        </p:nvSpPr>
        <p:spPr>
          <a:xfrm>
            <a:off x="200418" y="1410634"/>
            <a:ext cx="5595460" cy="798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Bedarfsanalyse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Der Auftraggeber übermittelt seine Anforderungen, z. B. als Leistungsverzeichnis. Alternativ wird gemeinsam mit dem Auftraggeber der Bedarf ermittelt.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1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Budgetierung und Vorplanung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Auf dieser Grundlage erstellen wir ein individuelles Angebot.</a:t>
            </a: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Freigabe und Auftragserteilung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Der Auftraggeber erteilt den Auftrag und gibt die Planung frei.</a:t>
            </a: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Ausbau und Vorbereitung der Container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Die Vorfertigung der Container an unserem Produktionsstandort beginnt.</a:t>
            </a: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Lieferung und Aufstellung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Die Container werden zum Bestimmungsort transportiert und aufgestellt.</a:t>
            </a: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b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</a:br>
            <a:endParaRPr lang="de-DE" sz="1400" spc="250" dirty="0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Inbetriebnahme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Nach Beendigung der Montagearbeiten erfolgt die Inbetriebnahme und Abnahme der Containeranlage.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dirty="0"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46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FF924-E81A-4CF5-1FF4-0A903FD7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02A10EE-1FA7-ED77-A2C2-656456071D1C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 Light" panose="020B03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2DD3D74C-64EC-57F3-9B92-286C86A4244E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>
            <a:extLst>
              <a:ext uri="{FF2B5EF4-FFF2-40B4-BE49-F238E27FC236}">
                <a16:creationId xmlns:a16="http://schemas.microsoft.com/office/drawing/2014/main" id="{2551D3B4-B60E-6AE5-B383-7414DB724572}"/>
              </a:ext>
            </a:extLst>
          </p:cNvPr>
          <p:cNvSpPr txBox="1"/>
          <p:nvPr/>
        </p:nvSpPr>
        <p:spPr>
          <a:xfrm>
            <a:off x="443753" y="7564647"/>
            <a:ext cx="5951101" cy="378260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kern="1200" dirty="0">
                <a:solidFill>
                  <a:schemeClr val="tx1"/>
                </a:solidFill>
                <a:latin typeface="Bahnschrift SemiLight SemiConde" panose="020B0502040204020203" pitchFamily="34" charset="0"/>
                <a:cs typeface="Arial" panose="020B0604020202020204" pitchFamily="34" charset="0"/>
              </a:rPr>
              <a:t>- Laborschutzstufen S1 – S4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kern="1200" dirty="0">
                <a:solidFill>
                  <a:schemeClr val="tx1"/>
                </a:solidFill>
                <a:latin typeface="Bahnschrift SemiLight SemiConde" panose="020B0502040204020203" pitchFamily="34" charset="0"/>
                <a:cs typeface="Arial" panose="020B0604020202020204" pitchFamily="34" charset="0"/>
              </a:rPr>
              <a:t>- Reinraumtaugliche Container für die Produktion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dirty="0">
                <a:solidFill>
                  <a:schemeClr val="tx1"/>
                </a:solidFill>
                <a:latin typeface="Bahnschrift SemiLight SemiConde" panose="020B0502040204020203" pitchFamily="34" charset="0"/>
                <a:cs typeface="Arial" panose="020B0604020202020204" pitchFamily="34" charset="0"/>
              </a:rPr>
              <a:t>- Kühlraumcontainer für die Lagerung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2000" kern="1200" dirty="0">
                <a:solidFill>
                  <a:schemeClr val="tx1"/>
                </a:solidFill>
                <a:latin typeface="Bahnschrift SemiLight SemiConde" panose="020B0502040204020203" pitchFamily="34" charset="0"/>
                <a:cs typeface="Arial" panose="020B0604020202020204" pitchFamily="34" charset="0"/>
              </a:rPr>
              <a:t>- Großraum-Laborcontainer mit Sanitär- und Sozialräumen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3" name="Fußzeilenplatzhalter 4">
            <a:extLst>
              <a:ext uri="{FF2B5EF4-FFF2-40B4-BE49-F238E27FC236}">
                <a16:creationId xmlns:a16="http://schemas.microsoft.com/office/drawing/2014/main" id="{28D7E141-E3DD-3D29-D454-EB3452D7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53DC4968-A80F-496E-BF47-68885F620376}" type="slidenum">
              <a:rPr lang="de-DE" sz="1000" smtClean="0"/>
              <a:t>12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E8CD049-D471-2369-4B7C-04F1EC16A7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71" y="3925141"/>
            <a:ext cx="2707195" cy="203039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7EBE33B-BC5E-603A-5617-661527B3E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24" y="3929423"/>
            <a:ext cx="2695778" cy="20218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5B20E78-C345-9524-9390-841C3D315F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0" t="14716" r="11653" b="19128"/>
          <a:stretch/>
        </p:blipFill>
        <p:spPr>
          <a:xfrm>
            <a:off x="374065" y="1027909"/>
            <a:ext cx="5951101" cy="258661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14AE9BA-59C7-B7EA-79B2-D362054917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71" y="6266152"/>
            <a:ext cx="2707195" cy="203039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7FAA63FE-E4BC-E389-59DF-84E42C5389FB}"/>
              </a:ext>
            </a:extLst>
          </p:cNvPr>
          <p:cNvSpPr txBox="1"/>
          <p:nvPr/>
        </p:nvSpPr>
        <p:spPr>
          <a:xfrm>
            <a:off x="0" y="8636666"/>
            <a:ext cx="6858000" cy="954107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4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Pharmaunternehmen in Norddeutschland, 378m²Laborfläche, 21 Module. Planung bis Inbetriebnahme in 14 Wochen inkl. Mikrobiologie, Chemielabor und Gefahrstofflager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EDC9EB3-490A-4833-03A7-374BF1366E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7" y="6266153"/>
            <a:ext cx="2707195" cy="205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0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25586-1AF2-7AA8-F93E-4A541341B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48DA221-BE1F-1C1F-09C7-8AC34D733EBF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991ED5B7-1B7B-2CF6-327A-B37DD237D99D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>
            <a:extLst>
              <a:ext uri="{FF2B5EF4-FFF2-40B4-BE49-F238E27FC236}">
                <a16:creationId xmlns:a16="http://schemas.microsoft.com/office/drawing/2014/main" id="{F49BB1A4-BA24-8901-784F-CE07B7017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0" y="3584566"/>
            <a:ext cx="2695778" cy="202275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36659B6-4E2E-939C-434B-1941555306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027" y="1198328"/>
            <a:ext cx="2707197" cy="203039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328129E-400A-C826-8F44-3C684E1986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855" y="5972248"/>
            <a:ext cx="2028506" cy="267640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DC308D7-8F7E-9601-4F37-A1B8B0BD0B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027" y="3575423"/>
            <a:ext cx="2697011" cy="205433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801140B-411A-A37B-D7A5-8A54AF7302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39" y="1186106"/>
            <a:ext cx="2695779" cy="203800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5EBD1A4-4175-A91F-64D2-BA379D2F857F}"/>
              </a:ext>
            </a:extLst>
          </p:cNvPr>
          <p:cNvSpPr txBox="1"/>
          <p:nvPr/>
        </p:nvSpPr>
        <p:spPr>
          <a:xfrm>
            <a:off x="0" y="8858126"/>
            <a:ext cx="6857999" cy="584775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Technik-, Lager-, Sozialräume und sanitäre Einrichtungen</a:t>
            </a:r>
          </a:p>
        </p:txBody>
      </p: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5C6E19EC-91CE-1DAD-0340-86355C7D8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13</a:t>
            </a:fld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7A97AA7-804F-B18A-0CC7-03A72DF0EA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49" y="5950893"/>
            <a:ext cx="2028506" cy="266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80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9059A-5629-CC8D-6711-EA03A395A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2DC644E-ABDA-EEEF-145B-6B1B80574F4E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AEB86CB1-AEFA-59B9-5655-27956AE74125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81FD08CA-C930-8700-DE30-89F2D3091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14</a:t>
            </a:fld>
            <a:endParaRPr lang="de-DE" sz="1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2F4CE27-56F9-5387-5520-E56EEBF95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5" y="1453020"/>
            <a:ext cx="3102941" cy="23272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922EE55-1518-9262-FD73-9F8B21B9D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560" y="4287992"/>
            <a:ext cx="2973023" cy="396403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F487E1-26EF-2BA0-EB82-C3AEF9C93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272" y="1465545"/>
            <a:ext cx="3102941" cy="232720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AB3F96A-911E-4035-B685-39D276AB75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" y="4295785"/>
            <a:ext cx="2991357" cy="398847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DE987C2-B58F-BE28-0D00-DAB18AEA7C7F}"/>
              </a:ext>
            </a:extLst>
          </p:cNvPr>
          <p:cNvSpPr txBox="1"/>
          <p:nvPr/>
        </p:nvSpPr>
        <p:spPr>
          <a:xfrm>
            <a:off x="0" y="8931966"/>
            <a:ext cx="6857999" cy="338554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Gefahrstofflager, Medienzeile, Notdusche</a:t>
            </a:r>
          </a:p>
        </p:txBody>
      </p:sp>
    </p:spTree>
    <p:extLst>
      <p:ext uri="{BB962C8B-B14F-4D97-AF65-F5344CB8AC3E}">
        <p14:creationId xmlns:p14="http://schemas.microsoft.com/office/powerpoint/2010/main" val="480978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0C1F9-07F7-6FA0-E301-D0BEEA1B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D6AACC2-0FE9-4F0C-16F6-084C93C3490C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027B388C-33BD-3CCB-D357-CF2F8897A22B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A7697B5D-4C2A-1012-30F0-D77BDDCFA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15</a:t>
            </a:fld>
            <a:endParaRPr lang="de-DE" sz="1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0C96E3A-8C4A-B52C-795B-6DD63954F4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4" r="16667" b="26790"/>
          <a:stretch/>
        </p:blipFill>
        <p:spPr>
          <a:xfrm>
            <a:off x="321645" y="1307324"/>
            <a:ext cx="6212506" cy="197367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EC6E7A9-5AEE-4327-09CB-2ED028B2BF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2" r="5000" b="37408"/>
          <a:stretch/>
        </p:blipFill>
        <p:spPr>
          <a:xfrm>
            <a:off x="315244" y="6420418"/>
            <a:ext cx="6233170" cy="194922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B936945-C757-278C-D421-1E9BFF495F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/>
          <a:stretch/>
        </p:blipFill>
        <p:spPr>
          <a:xfrm>
            <a:off x="208911" y="3626618"/>
            <a:ext cx="3157131" cy="237965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C9636DC-5E7E-7269-39E0-3E8C4070D1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3" t="12716" b="12716"/>
          <a:stretch/>
        </p:blipFill>
        <p:spPr>
          <a:xfrm>
            <a:off x="3502281" y="3637753"/>
            <a:ext cx="3157130" cy="237965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DD0B5FE-8179-0218-6425-444C8C17D2F6}"/>
              </a:ext>
            </a:extLst>
          </p:cNvPr>
          <p:cNvSpPr txBox="1"/>
          <p:nvPr/>
        </p:nvSpPr>
        <p:spPr>
          <a:xfrm>
            <a:off x="0" y="8931966"/>
            <a:ext cx="6857999" cy="338554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Laborcontaineranlage mit 6 Modulen, ca. 108 m²</a:t>
            </a:r>
          </a:p>
        </p:txBody>
      </p:sp>
    </p:spTree>
    <p:extLst>
      <p:ext uri="{BB962C8B-B14F-4D97-AF65-F5344CB8AC3E}">
        <p14:creationId xmlns:p14="http://schemas.microsoft.com/office/powerpoint/2010/main" val="1595443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C900ED-27C1-214A-E3AA-7599286A5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2E0672D-C425-9ED5-8E40-F798277744AD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10605D0-3915-673C-726A-E13E7EBA94D7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E2DCE414-0BE1-1110-D073-5C6EA7685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16</a:t>
            </a:fld>
            <a:endParaRPr lang="de-DE" sz="1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A0AD777-87BC-C78C-ADD2-F46FA3B0E4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16" r="5185" b="19305"/>
          <a:stretch/>
        </p:blipFill>
        <p:spPr>
          <a:xfrm>
            <a:off x="3559272" y="1439597"/>
            <a:ext cx="3087024" cy="235315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AFD0106-B546-80A3-DD74-2980DBEA42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4" y="1453020"/>
            <a:ext cx="3049448" cy="233973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B950C59-64E2-F908-BF9E-8210270AF0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9" t="8559" r="10193"/>
          <a:stretch/>
        </p:blipFill>
        <p:spPr>
          <a:xfrm>
            <a:off x="269795" y="4263548"/>
            <a:ext cx="2961646" cy="39884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B1A459A-FFE4-CABE-F6C5-5D9A2BCDD3C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9" t="12902" r="20135"/>
          <a:stretch/>
        </p:blipFill>
        <p:spPr>
          <a:xfrm>
            <a:off x="3634427" y="4263548"/>
            <a:ext cx="2973023" cy="398847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7E9D597-43DB-5B30-FEA0-BE2A0396F21C}"/>
              </a:ext>
            </a:extLst>
          </p:cNvPr>
          <p:cNvSpPr txBox="1"/>
          <p:nvPr/>
        </p:nvSpPr>
        <p:spPr>
          <a:xfrm>
            <a:off x="0" y="8931966"/>
            <a:ext cx="6857999" cy="338554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Corona-Testlabor mit 2 Modulen, ca. 36 m²</a:t>
            </a:r>
          </a:p>
        </p:txBody>
      </p:sp>
    </p:spTree>
    <p:extLst>
      <p:ext uri="{BB962C8B-B14F-4D97-AF65-F5344CB8AC3E}">
        <p14:creationId xmlns:p14="http://schemas.microsoft.com/office/powerpoint/2010/main" val="3202970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347605-0450-015B-15E3-1E30C5384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A7CF79E-31FA-3AA1-0CC5-B36C300DC9A0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BBDB47E-A519-A7F3-D295-E4495A771998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C0C87211-3770-2180-1B48-A79B756D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17</a:t>
            </a:fld>
            <a:endParaRPr lang="de-DE" sz="1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CF08850-0F75-AEA6-0D23-1122BCA6E8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27" y="955010"/>
            <a:ext cx="2815594" cy="37826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EA15A72-13FE-A0E8-EBE2-2982964D6B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40"/>
          <a:stretch/>
        </p:blipFill>
        <p:spPr>
          <a:xfrm>
            <a:off x="422393" y="4883806"/>
            <a:ext cx="2836954" cy="378260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4C2366D-B55C-3CB4-D3CB-488446C096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478" y="4889403"/>
            <a:ext cx="2836954" cy="376970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27CA3DF-4EFE-4FC4-3574-EB42F542FF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b="5416"/>
          <a:stretch/>
        </p:blipFill>
        <p:spPr>
          <a:xfrm>
            <a:off x="3603328" y="965457"/>
            <a:ext cx="2821253" cy="378260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2BAAF15-6B3D-FD58-D08D-B14D732F7663}"/>
              </a:ext>
            </a:extLst>
          </p:cNvPr>
          <p:cNvSpPr txBox="1"/>
          <p:nvPr/>
        </p:nvSpPr>
        <p:spPr>
          <a:xfrm>
            <a:off x="0" y="8858126"/>
            <a:ext cx="6857999" cy="584775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Laborcontaineranlage mit 1 Modul – Aufstellung in Hanglage</a:t>
            </a:r>
          </a:p>
        </p:txBody>
      </p:sp>
    </p:spTree>
    <p:extLst>
      <p:ext uri="{BB962C8B-B14F-4D97-AF65-F5344CB8AC3E}">
        <p14:creationId xmlns:p14="http://schemas.microsoft.com/office/powerpoint/2010/main" val="28704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40EEE0-B36D-04E6-DBEC-DB3FFB3FC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17CFFBD-8D2C-1BBE-67CD-96FC794B1E94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AC65ABEA-0674-AF99-585D-FDA6F723C518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32D561F7-4138-6732-E3F2-32D2E11AE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18</a:t>
            </a:fld>
            <a:endParaRPr lang="de-DE" sz="1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549F6FE-A665-EBFA-79BC-5DEAC7385DD5}"/>
              </a:ext>
            </a:extLst>
          </p:cNvPr>
          <p:cNvSpPr txBox="1"/>
          <p:nvPr/>
        </p:nvSpPr>
        <p:spPr>
          <a:xfrm>
            <a:off x="0" y="8931966"/>
            <a:ext cx="6857999" cy="338554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Laborcontaineranlage mit 4 Modulen, ca. 72 m²</a:t>
            </a:r>
          </a:p>
        </p:txBody>
      </p:sp>
      <p:pic>
        <p:nvPicPr>
          <p:cNvPr id="8" name="Grafik 7" descr="Ein Bild, das draußen, Himmel, Baum, Abfallcontainer enthält.&#10;&#10;KI-generierte Inhalte können fehlerhaft sein.">
            <a:extLst>
              <a:ext uri="{FF2B5EF4-FFF2-40B4-BE49-F238E27FC236}">
                <a16:creationId xmlns:a16="http://schemas.microsoft.com/office/drawing/2014/main" id="{3277F4C2-39F9-279C-F7D0-4E11CAF446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4" y="1450876"/>
            <a:ext cx="3049448" cy="2339733"/>
          </a:xfrm>
          <a:prstGeom prst="rect">
            <a:avLst/>
          </a:prstGeom>
        </p:spPr>
      </p:pic>
      <p:pic>
        <p:nvPicPr>
          <p:cNvPr id="11" name="Grafik 10" descr="Ein Bild, das Im Haus, Waschbecken, Wand, Zimmer enthält.&#10;&#10;KI-generierte Inhalte können fehlerhaft sein.">
            <a:extLst>
              <a:ext uri="{FF2B5EF4-FFF2-40B4-BE49-F238E27FC236}">
                <a16:creationId xmlns:a16="http://schemas.microsoft.com/office/drawing/2014/main" id="{4921B15B-BA0B-DD26-B061-3AF33DE2B4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273" y="1439597"/>
            <a:ext cx="3087024" cy="2372332"/>
          </a:xfrm>
          <a:prstGeom prst="rect">
            <a:avLst/>
          </a:prstGeom>
        </p:spPr>
      </p:pic>
      <p:pic>
        <p:nvPicPr>
          <p:cNvPr id="13" name="Grafik 12" descr="Ein Bild, das Im Haus, Haushaltsgerät, Wand, Küchengerät enthält.&#10;&#10;KI-generierte Inhalte können fehlerhaft sein.">
            <a:extLst>
              <a:ext uri="{FF2B5EF4-FFF2-40B4-BE49-F238E27FC236}">
                <a16:creationId xmlns:a16="http://schemas.microsoft.com/office/drawing/2014/main" id="{7F2384ED-AFAE-879F-95D0-AB1ACB665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43622" y="4776964"/>
            <a:ext cx="3988476" cy="2961645"/>
          </a:xfrm>
          <a:prstGeom prst="rect">
            <a:avLst/>
          </a:prstGeom>
        </p:spPr>
      </p:pic>
      <p:pic>
        <p:nvPicPr>
          <p:cNvPr id="15" name="Grafik 14" descr="Ein Bild, das Haushaltsgerät, Wand, Text, Im Haus enthält.&#10;&#10;KI-generierte Inhalte können fehlerhaft sein.">
            <a:extLst>
              <a:ext uri="{FF2B5EF4-FFF2-40B4-BE49-F238E27FC236}">
                <a16:creationId xmlns:a16="http://schemas.microsoft.com/office/drawing/2014/main" id="{4449097E-CA79-A94F-C8B9-6CFEDA06E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2998" y="4777572"/>
            <a:ext cx="3988474" cy="296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82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403971-19C3-D8A7-96EA-C11BBCD7C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CEDE4F4-1153-903B-0856-BCFC2E0AC998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REALISIERTE PROJEKTE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5B05C23-DE9C-2BEE-D0FA-A57168A5BF14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ußzeilenplatzhalter 9">
            <a:extLst>
              <a:ext uri="{FF2B5EF4-FFF2-40B4-BE49-F238E27FC236}">
                <a16:creationId xmlns:a16="http://schemas.microsoft.com/office/drawing/2014/main" id="{8BF55845-033C-4A6A-1D78-5DAFA87DB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47C4E2C0-8A49-489D-B401-C8039713B928}" type="slidenum">
              <a:rPr lang="de-DE" sz="1000" smtClean="0"/>
              <a:t>19</a:t>
            </a:fld>
            <a:endParaRPr lang="de-DE" sz="1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658BA3-C8BD-C792-808B-A0260C084F9F}"/>
              </a:ext>
            </a:extLst>
          </p:cNvPr>
          <p:cNvSpPr txBox="1"/>
          <p:nvPr/>
        </p:nvSpPr>
        <p:spPr>
          <a:xfrm>
            <a:off x="0" y="8858126"/>
            <a:ext cx="6857999" cy="584775"/>
          </a:xfrm>
          <a:prstGeom prst="rect">
            <a:avLst/>
          </a:prstGeom>
          <a:solidFill>
            <a:srgbClr val="92D050"/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spc="250" dirty="0">
                <a:latin typeface="Avenir Next LT Pro" panose="020B0504020202020204" pitchFamily="34" charset="0"/>
                <a:cs typeface="Arial" panose="020B0604020202020204" pitchFamily="34" charset="0"/>
              </a:rPr>
              <a:t>Laborcontaineranlage mit 2 Modulen und 2 Laborabzügen</a:t>
            </a:r>
          </a:p>
        </p:txBody>
      </p:sp>
      <p:pic>
        <p:nvPicPr>
          <p:cNvPr id="6" name="Grafik 5" descr="Ein Bild, das draußen, Himmel, Eigentum, Gebäude enthält.&#10;&#10;KI-generierte Inhalte können fehlerhaft sein.">
            <a:extLst>
              <a:ext uri="{FF2B5EF4-FFF2-40B4-BE49-F238E27FC236}">
                <a16:creationId xmlns:a16="http://schemas.microsoft.com/office/drawing/2014/main" id="{35C4F5DA-1EEA-3532-DEEC-111808A20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555" y="1104350"/>
            <a:ext cx="3164985" cy="2391452"/>
          </a:xfrm>
          <a:prstGeom prst="rect">
            <a:avLst/>
          </a:prstGeom>
        </p:spPr>
      </p:pic>
      <p:pic>
        <p:nvPicPr>
          <p:cNvPr id="13" name="Grafik 12" descr="Ein Bild, das Im Haus, Wand, Waschbecken, Möbel enthält.&#10;&#10;KI-generierte Inhalte können fehlerhaft sein.">
            <a:extLst>
              <a:ext uri="{FF2B5EF4-FFF2-40B4-BE49-F238E27FC236}">
                <a16:creationId xmlns:a16="http://schemas.microsoft.com/office/drawing/2014/main" id="{A9913FFF-D674-F6AF-E585-B7B7D8137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0" y="6244697"/>
            <a:ext cx="3164986" cy="2315163"/>
          </a:xfrm>
          <a:prstGeom prst="rect">
            <a:avLst/>
          </a:prstGeom>
        </p:spPr>
      </p:pic>
      <p:pic>
        <p:nvPicPr>
          <p:cNvPr id="15" name="Grafik 14" descr="Ein Bild, das Im Haus, Wand, Waschbecken, Arbeitsfläche enthält.&#10;&#10;KI-generierte Inhalte können fehlerhaft sein.">
            <a:extLst>
              <a:ext uri="{FF2B5EF4-FFF2-40B4-BE49-F238E27FC236}">
                <a16:creationId xmlns:a16="http://schemas.microsoft.com/office/drawing/2014/main" id="{AB52C165-5B78-A9F0-2F84-A5154A7526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9" y="3649693"/>
            <a:ext cx="3164985" cy="2446992"/>
          </a:xfrm>
          <a:prstGeom prst="rect">
            <a:avLst/>
          </a:prstGeom>
        </p:spPr>
      </p:pic>
      <p:pic>
        <p:nvPicPr>
          <p:cNvPr id="19" name="Grafik 18" descr="Ein Bild, das Im Haus, Wand, Möbel, Waschbecken enthält.&#10;&#10;KI-generierte Inhalte können fehlerhaft sein.">
            <a:extLst>
              <a:ext uri="{FF2B5EF4-FFF2-40B4-BE49-F238E27FC236}">
                <a16:creationId xmlns:a16="http://schemas.microsoft.com/office/drawing/2014/main" id="{25E7489E-240E-A872-4AE9-F11B35C4DC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552" y="3646753"/>
            <a:ext cx="3164985" cy="2446992"/>
          </a:xfrm>
          <a:prstGeom prst="rect">
            <a:avLst/>
          </a:prstGeom>
        </p:spPr>
      </p:pic>
      <p:pic>
        <p:nvPicPr>
          <p:cNvPr id="22" name="Grafik 21" descr="Ein Bild, das Himmel, draußen, Groß enthält.&#10;&#10;KI-generierte Inhalte können fehlerhaft sein.">
            <a:extLst>
              <a:ext uri="{FF2B5EF4-FFF2-40B4-BE49-F238E27FC236}">
                <a16:creationId xmlns:a16="http://schemas.microsoft.com/office/drawing/2014/main" id="{B0F0DC48-61DB-220E-1DCA-4A6689C7AC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1" y="1127942"/>
            <a:ext cx="3164985" cy="2373739"/>
          </a:xfrm>
          <a:prstGeom prst="rect">
            <a:avLst/>
          </a:prstGeom>
        </p:spPr>
      </p:pic>
      <p:pic>
        <p:nvPicPr>
          <p:cNvPr id="24" name="Grafik 23" descr="Ein Bild, das Im Haus, Wand, Möbel, Schrank enthält.&#10;&#10;KI-generierte Inhalte können fehlerhaft sein.">
            <a:extLst>
              <a:ext uri="{FF2B5EF4-FFF2-40B4-BE49-F238E27FC236}">
                <a16:creationId xmlns:a16="http://schemas.microsoft.com/office/drawing/2014/main" id="{21DEFC34-A433-CAE8-B76E-34AB88BD51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552" y="6244696"/>
            <a:ext cx="3164987" cy="2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44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86ED9-B471-F790-324E-64833813F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B61C6221-558A-D139-AB42-33BFB1EEF07B}"/>
              </a:ext>
            </a:extLst>
          </p:cNvPr>
          <p:cNvSpPr/>
          <p:nvPr/>
        </p:nvSpPr>
        <p:spPr>
          <a:xfrm>
            <a:off x="432" y="6328946"/>
            <a:ext cx="6318000" cy="296536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19AB2EE-56C3-D949-C0FB-BB124359F176}"/>
              </a:ext>
            </a:extLst>
          </p:cNvPr>
          <p:cNvSpPr/>
          <p:nvPr/>
        </p:nvSpPr>
        <p:spPr>
          <a:xfrm>
            <a:off x="-1" y="1164157"/>
            <a:ext cx="6318000" cy="277639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82DEF54-4208-43E4-AD2F-7DDBBFA82177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SCHNELLE UND FLEXIBLE LÖSUNGEN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A5D90C9-34EB-1526-722C-862A2A994081}"/>
              </a:ext>
            </a:extLst>
          </p:cNvPr>
          <p:cNvGrpSpPr/>
          <p:nvPr/>
        </p:nvGrpSpPr>
        <p:grpSpPr>
          <a:xfrm>
            <a:off x="335803" y="1241333"/>
            <a:ext cx="5758035" cy="4144403"/>
            <a:chOff x="-1475013" y="1259220"/>
            <a:chExt cx="5758035" cy="3853681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9BBB4B6C-0DAA-E873-7E7A-00134E29C216}"/>
                </a:ext>
              </a:extLst>
            </p:cNvPr>
            <p:cNvSpPr/>
            <p:nvPr/>
          </p:nvSpPr>
          <p:spPr>
            <a:xfrm>
              <a:off x="502173" y="1545940"/>
              <a:ext cx="2369703" cy="356696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323D35A-8CB1-909B-35D0-0BF495CF5EFC}"/>
                </a:ext>
              </a:extLst>
            </p:cNvPr>
            <p:cNvSpPr txBox="1"/>
            <p:nvPr/>
          </p:nvSpPr>
          <p:spPr>
            <a:xfrm>
              <a:off x="-1475013" y="1259220"/>
              <a:ext cx="5758035" cy="14527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Laborcontainer von 18 bis über 400 m²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Planung, Fertigung und Inbetriebnahme aus einer Hand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Betriebsbereite Labore innerhalb weniger Wochen.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Schlüsselfertige Übergabe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74D7F49-D9E2-73F8-07B2-BDE6D72ED366}"/>
              </a:ext>
            </a:extLst>
          </p:cNvPr>
          <p:cNvGrpSpPr/>
          <p:nvPr/>
        </p:nvGrpSpPr>
        <p:grpSpPr>
          <a:xfrm>
            <a:off x="175363" y="7114784"/>
            <a:ext cx="5844299" cy="2362827"/>
            <a:chOff x="1186409" y="-3763102"/>
            <a:chExt cx="4795563" cy="7861686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5ABFBA5F-AF12-0A44-DAD3-177F6C3342D2}"/>
                </a:ext>
              </a:extLst>
            </p:cNvPr>
            <p:cNvSpPr/>
            <p:nvPr/>
          </p:nvSpPr>
          <p:spPr>
            <a:xfrm>
              <a:off x="3496663" y="71662"/>
              <a:ext cx="2313539" cy="40269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/>
              <a:endParaRPr lang="de-DE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5EA7E54B-3E2B-5E8B-B498-C90F30A474C2}"/>
                </a:ext>
              </a:extLst>
            </p:cNvPr>
            <p:cNvSpPr txBox="1"/>
            <p:nvPr/>
          </p:nvSpPr>
          <p:spPr>
            <a:xfrm>
              <a:off x="1186410" y="-3763102"/>
              <a:ext cx="4795564" cy="66928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Erweiterbar während des laufenden Betriebs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Miete, Kauf oder Rückkaufmodell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S1 bis S3 realisierbar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Europaweite Lieferung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spc="250" dirty="0">
                  <a:solidFill>
                    <a:schemeClr val="tx1"/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Mit über 10 Jahren Laborerfahrung mit Planung, Umzug, Vermietung und Ausstattung sind wir der richtige Partner.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6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endParaRP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hteck 13">
            <a:extLst>
              <a:ext uri="{FF2B5EF4-FFF2-40B4-BE49-F238E27FC236}">
                <a16:creationId xmlns:a16="http://schemas.microsoft.com/office/drawing/2014/main" id="{7C263EDB-C37C-E856-810C-0B98445A2970}"/>
              </a:ext>
            </a:extLst>
          </p:cNvPr>
          <p:cNvSpPr/>
          <p:nvPr/>
        </p:nvSpPr>
        <p:spPr>
          <a:xfrm>
            <a:off x="523152" y="3168059"/>
            <a:ext cx="5086087" cy="381749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1270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 dirty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517D81FA-C6A3-593C-3CFA-F301A5D09C00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66F7DFC2-CB01-2C39-33F8-6830936B7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6F96DD6-6125-4E69-ADD0-BBAFE28C7143}" type="slidenum">
              <a:rPr lang="de-DE" sz="1000" smtClean="0"/>
              <a:t>2</a:t>
            </a:fld>
            <a:endParaRPr lang="de-DE" sz="1000" dirty="0"/>
          </a:p>
        </p:txBody>
      </p:sp>
      <p:pic>
        <p:nvPicPr>
          <p:cNvPr id="11" name="Grafik 10" descr="Ein Bild, das Himmel, Gras, draußen, Baum enthält.&#10;&#10;KI-generierte Inhalte können fehlerhaft sein.">
            <a:extLst>
              <a:ext uri="{FF2B5EF4-FFF2-40B4-BE49-F238E27FC236}">
                <a16:creationId xmlns:a16="http://schemas.microsoft.com/office/drawing/2014/main" id="{651FB3B6-C1FC-E033-08BB-C19B1AA671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5" r="7201" b="13892"/>
          <a:stretch>
            <a:fillRect/>
          </a:stretch>
        </p:blipFill>
        <p:spPr>
          <a:xfrm>
            <a:off x="523152" y="3168059"/>
            <a:ext cx="5086087" cy="38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88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912F9-48B7-1963-2814-3F375193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9EAEAB8-7EE4-1694-BBB2-4B9DC5AA3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0" y="294455"/>
            <a:ext cx="1435362" cy="158445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A1DFFE0-8769-A195-6188-44BF1C93CCF5}"/>
              </a:ext>
            </a:extLst>
          </p:cNvPr>
          <p:cNvSpPr txBox="1"/>
          <p:nvPr/>
        </p:nvSpPr>
        <p:spPr>
          <a:xfrm>
            <a:off x="1215580" y="451459"/>
            <a:ext cx="537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  <a:t>LAB MODULBAU</a:t>
            </a:r>
            <a:b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</a:br>
            <a:r>
              <a:rPr lang="de-DE" sz="4000" dirty="0">
                <a:solidFill>
                  <a:schemeClr val="bg1"/>
                </a:solidFill>
                <a:latin typeface="Aquatico" panose="00000500000000000000" pitchFamily="2" charset="0"/>
              </a:rPr>
              <a:t>GMBH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54FEBA0-47CD-6E7D-8CF4-E651E4716AB3}"/>
              </a:ext>
            </a:extLst>
          </p:cNvPr>
          <p:cNvSpPr/>
          <p:nvPr/>
        </p:nvSpPr>
        <p:spPr>
          <a:xfrm>
            <a:off x="0" y="5230809"/>
            <a:ext cx="6858000" cy="377689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45A0E9B-77F6-2E02-E079-2A0FFC1D02BE}"/>
              </a:ext>
            </a:extLst>
          </p:cNvPr>
          <p:cNvSpPr txBox="1"/>
          <p:nvPr/>
        </p:nvSpPr>
        <p:spPr>
          <a:xfrm>
            <a:off x="824554" y="6438796"/>
            <a:ext cx="61551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spc="250" dirty="0">
                <a:latin typeface="Avenir Next LT Pro" panose="020B0504020202020204" pitchFamily="34" charset="0"/>
              </a:rPr>
              <a:t>Gottlieb-Daimler-Straße 2</a:t>
            </a:r>
          </a:p>
          <a:p>
            <a:r>
              <a:rPr lang="de-DE" sz="2000" spc="250" dirty="0">
                <a:latin typeface="Avenir Next LT Pro" panose="020B0504020202020204" pitchFamily="34" charset="0"/>
              </a:rPr>
              <a:t>D-72479 Straßberg</a:t>
            </a:r>
          </a:p>
          <a:p>
            <a:endParaRPr lang="de-DE" sz="2000" spc="250" dirty="0">
              <a:latin typeface="Avenir Next LT Pro" panose="020B0504020202020204" pitchFamily="34" charset="0"/>
            </a:endParaRPr>
          </a:p>
          <a:p>
            <a:r>
              <a:rPr lang="de-DE" sz="2000" spc="250" dirty="0">
                <a:latin typeface="Avenir Next LT Pro" panose="020B0504020202020204" pitchFamily="34" charset="0"/>
              </a:rPr>
              <a:t>Telefon:  +49 (0)7434 691490</a:t>
            </a:r>
          </a:p>
          <a:p>
            <a:r>
              <a:rPr lang="de-DE" sz="2000" spc="250" dirty="0">
                <a:latin typeface="Avenir Next LT Pro" panose="020B0504020202020204" pitchFamily="34" charset="0"/>
              </a:rPr>
              <a:t>E-Mail:    kontakt@lab-modulbau.de</a:t>
            </a:r>
          </a:p>
          <a:p>
            <a:r>
              <a:rPr lang="de-DE" sz="2000" spc="250" dirty="0">
                <a:latin typeface="Avenir Next LT Pro" panose="020B0504020202020204" pitchFamily="34" charset="0"/>
              </a:rPr>
              <a:t>Internet:  www.lab-modulbau.de</a:t>
            </a:r>
            <a:endParaRPr lang="de-DE" sz="2800" spc="250" dirty="0">
              <a:solidFill>
                <a:srgbClr val="FF7D2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0EA72A6-43D2-12DC-85F8-AE270003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804BF3E1-E126-4D68-B95A-4FC3DD5ED5E7}" type="slidenum">
              <a:rPr lang="de-DE" sz="1000" smtClean="0"/>
              <a:t>20</a:t>
            </a:fld>
            <a:endParaRPr lang="de-DE" dirty="0"/>
          </a:p>
        </p:txBody>
      </p:sp>
      <p:pic>
        <p:nvPicPr>
          <p:cNvPr id="4" name="Grafik 3" descr="Ein Bild, das Wolke, Himmel, Stahl, Aluminium enthält.&#10;&#10;KI-generierte Inhalte können fehlerhaft sein.">
            <a:extLst>
              <a:ext uri="{FF2B5EF4-FFF2-40B4-BE49-F238E27FC236}">
                <a16:creationId xmlns:a16="http://schemas.microsoft.com/office/drawing/2014/main" id="{B1B71167-62CA-EF4F-9D14-B69ED07D16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58" y="2291625"/>
            <a:ext cx="5105483" cy="38291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1591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5216CB-596C-62FA-9135-FF833A5A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ED71FC1-A7E7-2173-FD93-96BA0540A0BB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SCHNELLE UND FLEXIBLE LÖSUNGEN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FEC0A0C-35DF-355A-B38B-D5FBE7DA4C84}"/>
              </a:ext>
            </a:extLst>
          </p:cNvPr>
          <p:cNvGrpSpPr/>
          <p:nvPr/>
        </p:nvGrpSpPr>
        <p:grpSpPr>
          <a:xfrm>
            <a:off x="335803" y="1532055"/>
            <a:ext cx="5758035" cy="3853681"/>
            <a:chOff x="-1475013" y="1259220"/>
            <a:chExt cx="5758035" cy="3853681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054E5FCE-906B-71F0-DCBC-1884F36C85FC}"/>
                </a:ext>
              </a:extLst>
            </p:cNvPr>
            <p:cNvSpPr/>
            <p:nvPr/>
          </p:nvSpPr>
          <p:spPr>
            <a:xfrm>
              <a:off x="502173" y="1545940"/>
              <a:ext cx="2369703" cy="356696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F5D57B71-6B6A-7326-5E92-497E2A2B3FC0}"/>
                </a:ext>
              </a:extLst>
            </p:cNvPr>
            <p:cNvSpPr txBox="1"/>
            <p:nvPr/>
          </p:nvSpPr>
          <p:spPr>
            <a:xfrm>
              <a:off x="-1475013" y="1259220"/>
              <a:ext cx="5758035" cy="1250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bg1">
                      <a:lumMod val="95000"/>
                    </a:schemeClr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Sie </a:t>
              </a:r>
              <a:r>
                <a:rPr lang="de-DE" spc="250" dirty="0">
                  <a:solidFill>
                    <a:schemeClr val="bg1">
                      <a:lumMod val="95000"/>
                    </a:schemeClr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benötigen eine schnelle Laborverfügbarkeit, müssen die Produktion sichern oder möchten die Kapazität erweitern, Ausfall sichern und dabei noch Zeit gewinnen</a:t>
              </a:r>
              <a:r>
                <a:rPr lang="de-DE" sz="1600" spc="250" dirty="0">
                  <a:solidFill>
                    <a:schemeClr val="bg1">
                      <a:lumMod val="95000"/>
                    </a:schemeClr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?</a:t>
              </a:r>
              <a:endParaRPr lang="de-DE" sz="1600" kern="1200" spc="250" dirty="0">
                <a:solidFill>
                  <a:schemeClr val="bg1">
                    <a:lumMod val="95000"/>
                  </a:schemeClr>
                </a:solidFill>
                <a:latin typeface="Avenir Next LT Pro" panose="020B05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0CC3998-9F95-92A5-AB3B-CFC7547F754E}"/>
              </a:ext>
            </a:extLst>
          </p:cNvPr>
          <p:cNvGrpSpPr/>
          <p:nvPr/>
        </p:nvGrpSpPr>
        <p:grpSpPr>
          <a:xfrm>
            <a:off x="335803" y="7326798"/>
            <a:ext cx="5683860" cy="2150813"/>
            <a:chOff x="1186410" y="-3763102"/>
            <a:chExt cx="4795564" cy="7861686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51EFC70F-2F52-6B1C-C558-1CBEF06C9662}"/>
                </a:ext>
              </a:extLst>
            </p:cNvPr>
            <p:cNvSpPr/>
            <p:nvPr/>
          </p:nvSpPr>
          <p:spPr>
            <a:xfrm>
              <a:off x="3496663" y="71662"/>
              <a:ext cx="2313539" cy="40269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just"/>
              <a:endParaRPr lang="de-DE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49B1E34D-4C52-7016-1D50-80D3E032FA78}"/>
                </a:ext>
              </a:extLst>
            </p:cNvPr>
            <p:cNvSpPr txBox="1"/>
            <p:nvPr/>
          </p:nvSpPr>
          <p:spPr>
            <a:xfrm>
              <a:off x="1186410" y="-3763102"/>
              <a:ext cx="4795564" cy="15058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bg1">
                      <a:lumMod val="95000"/>
                    </a:schemeClr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Oder benötigen Sie in kurzer Zeit ein komplettes Laborgebäude, das Sie langfristig einsetzen möchten?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bg1">
                      <a:lumMod val="95000"/>
                    </a:schemeClr>
                  </a:solidFill>
                  <a:latin typeface="Avenir Next LT Pro" panose="020B0504020202020204" pitchFamily="34" charset="0"/>
                  <a:cs typeface="Arial" panose="020B0604020202020204" pitchFamily="34" charset="0"/>
                </a:rPr>
                <a:t>Auch hier können wir Ihnen nach Ihren individuellen Wünschen eine komplette Laborcontainer-Anlage zusammenstellen.</a:t>
              </a:r>
            </a:p>
          </p:txBody>
        </p:sp>
      </p:grpSp>
      <p:sp>
        <p:nvSpPr>
          <p:cNvPr id="14" name="Rechteck 13">
            <a:extLst>
              <a:ext uri="{FF2B5EF4-FFF2-40B4-BE49-F238E27FC236}">
                <a16:creationId xmlns:a16="http://schemas.microsoft.com/office/drawing/2014/main" id="{1CBBDD96-E572-CA76-1EE8-0F629A46FD0B}"/>
              </a:ext>
            </a:extLst>
          </p:cNvPr>
          <p:cNvSpPr/>
          <p:nvPr/>
        </p:nvSpPr>
        <p:spPr>
          <a:xfrm>
            <a:off x="523152" y="3168059"/>
            <a:ext cx="5086087" cy="381749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1270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 dirty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F6CDCFDB-6968-7AD2-EBE5-83AC015C3CA4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1A9D136-E667-B48F-F35A-1A8CFF45A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6F96DD6-6125-4E69-ADD0-BBAFE28C7143}" type="slidenum">
              <a:rPr lang="de-DE" sz="1000" smtClean="0"/>
              <a:t>3</a:t>
            </a:fld>
            <a:endParaRPr lang="de-DE" sz="1000" dirty="0"/>
          </a:p>
        </p:txBody>
      </p:sp>
      <p:pic>
        <p:nvPicPr>
          <p:cNvPr id="11" name="Grafik 10" descr="Ein Bild, das Himmel, Gras, draußen, Baum enthält.&#10;&#10;KI-generierte Inhalte können fehlerhaft sein.">
            <a:extLst>
              <a:ext uri="{FF2B5EF4-FFF2-40B4-BE49-F238E27FC236}">
                <a16:creationId xmlns:a16="http://schemas.microsoft.com/office/drawing/2014/main" id="{E0D1DEEA-9D85-0AAA-1175-B91A4542F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5" r="7201" b="13892"/>
          <a:stretch>
            <a:fillRect/>
          </a:stretch>
        </p:blipFill>
        <p:spPr>
          <a:xfrm>
            <a:off x="523152" y="3168059"/>
            <a:ext cx="5086087" cy="38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5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C2533-DDA0-3280-6758-EE4E36891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CA1E94A7-F440-5ADB-9D2B-10D948BB8EC9}"/>
              </a:ext>
            </a:extLst>
          </p:cNvPr>
          <p:cNvSpPr/>
          <p:nvPr/>
        </p:nvSpPr>
        <p:spPr>
          <a:xfrm>
            <a:off x="-5244" y="5486405"/>
            <a:ext cx="6318000" cy="386470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A3CDEAC-867D-3249-0577-7FC63C01AC85}"/>
              </a:ext>
            </a:extLst>
          </p:cNvPr>
          <p:cNvSpPr txBox="1"/>
          <p:nvPr/>
        </p:nvSpPr>
        <p:spPr>
          <a:xfrm>
            <a:off x="54533" y="257015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VORTEILE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94B4DE78-A0C1-1055-0E36-9932FEF54592}"/>
              </a:ext>
            </a:extLst>
          </p:cNvPr>
          <p:cNvGrpSpPr/>
          <p:nvPr/>
        </p:nvGrpSpPr>
        <p:grpSpPr>
          <a:xfrm>
            <a:off x="3314430" y="6082823"/>
            <a:ext cx="3460316" cy="3446908"/>
            <a:chOff x="1348628" y="-8500616"/>
            <a:chExt cx="4795564" cy="12599200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392BF358-3F55-A79D-11FE-50A4523DB2DE}"/>
                </a:ext>
              </a:extLst>
            </p:cNvPr>
            <p:cNvSpPr/>
            <p:nvPr/>
          </p:nvSpPr>
          <p:spPr>
            <a:xfrm>
              <a:off x="3496663" y="71662"/>
              <a:ext cx="2313539" cy="40269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4121E2E-0B46-7EBE-CE5E-CF52E3BFBBFD}"/>
                </a:ext>
              </a:extLst>
            </p:cNvPr>
            <p:cNvSpPr txBox="1"/>
            <p:nvPr/>
          </p:nvSpPr>
          <p:spPr>
            <a:xfrm>
              <a:off x="1348628" y="-8500616"/>
              <a:ext cx="4795564" cy="15058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Kostengünstig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Aufstellung auf jedem festen Untergrund möglich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Keine aufwändigen Genehmigungs-</a:t>
              </a:r>
              <a:br>
                <a:rPr lang="de-DE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</a:br>
              <a:r>
                <a:rPr lang="de-DE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verfahren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b="1" kern="120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</p:txBody>
        </p:sp>
      </p:grp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11416452-320D-F0E4-A1EF-343C0D5B606C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414640" y="718681"/>
            <a:ext cx="3460315" cy="12221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2DC2B6AA-E273-08C2-52F4-4AFC1FB028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25" y="5779706"/>
            <a:ext cx="2418163" cy="3266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A764ECE0-9653-E580-6D7E-024FA59E1887}"/>
              </a:ext>
            </a:extLst>
          </p:cNvPr>
          <p:cNvSpPr/>
          <p:nvPr/>
        </p:nvSpPr>
        <p:spPr>
          <a:xfrm>
            <a:off x="-1251" y="1149114"/>
            <a:ext cx="6318000" cy="386470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C158895-9121-180E-A2DB-90C4BC349263}"/>
              </a:ext>
            </a:extLst>
          </p:cNvPr>
          <p:cNvSpPr/>
          <p:nvPr/>
        </p:nvSpPr>
        <p:spPr>
          <a:xfrm>
            <a:off x="4906533" y="8580440"/>
            <a:ext cx="1651569" cy="110169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just"/>
            <a:endParaRPr lang="de-DE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D0F13B81-2BDE-6595-56AB-825C9EE1ACE6}"/>
              </a:ext>
            </a:extLst>
          </p:cNvPr>
          <p:cNvGrpSpPr/>
          <p:nvPr/>
        </p:nvGrpSpPr>
        <p:grpSpPr>
          <a:xfrm>
            <a:off x="662097" y="1594716"/>
            <a:ext cx="3937800" cy="3860377"/>
            <a:chOff x="-1065924" y="1252524"/>
            <a:chExt cx="3937800" cy="3860377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E9A69866-56F6-7815-89F3-FAAACB91EF76}"/>
                </a:ext>
              </a:extLst>
            </p:cNvPr>
            <p:cNvSpPr/>
            <p:nvPr/>
          </p:nvSpPr>
          <p:spPr>
            <a:xfrm>
              <a:off x="502173" y="1545940"/>
              <a:ext cx="2369703" cy="356696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09D6A58-1771-B427-3D4D-9798E49484D0}"/>
                </a:ext>
              </a:extLst>
            </p:cNvPr>
            <p:cNvSpPr txBox="1"/>
            <p:nvPr/>
          </p:nvSpPr>
          <p:spPr>
            <a:xfrm>
              <a:off x="-1065924" y="1252524"/>
              <a:ext cx="2881067" cy="23257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Schnelle Einsatzbereitschaft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Individuell konfigurierbarer Aufbau nach Kund</a:t>
              </a:r>
              <a:r>
                <a:rPr lang="de-DE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en-</a:t>
              </a: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anforderungen</a:t>
              </a:r>
              <a:b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</a:br>
              <a:endPara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endParaRP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kern="1200" spc="250" dirty="0">
                  <a:solidFill>
                    <a:schemeClr val="tx1"/>
                  </a:solidFill>
                  <a:latin typeface="Avenir Next LT Pro" panose="020B0504020202020204" pitchFamily="34" charset="0"/>
                  <a:ea typeface="Nirmala UI Semilight" panose="020B0402040204020203" pitchFamily="34" charset="0"/>
                  <a:cs typeface="Nirmala UI Semilight" panose="020B0402040204020203" pitchFamily="34" charset="0"/>
                </a:rPr>
                <a:t>Erweiterung des Moduls jederzeit möglich</a:t>
              </a:r>
            </a:p>
            <a:p>
              <a:pPr marL="0" lvl="0" indent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000" b="1" kern="1200" dirty="0">
                <a:solidFill>
                  <a:schemeClr val="tx1"/>
                </a:solidFill>
                <a:latin typeface="Bahnschrift SemiLight SemiConde" panose="020B0502040204020203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C893390-20AA-F929-EEDA-30E62550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D05F652A-782A-4B85-98A0-16BD6D30163F}" type="slidenum">
              <a:rPr lang="de-DE" sz="1000" smtClean="0"/>
              <a:t>4</a:t>
            </a:fld>
            <a:endParaRPr lang="de-DE" sz="10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AC17A79-9635-C81A-FA84-979ECD330C14}"/>
              </a:ext>
            </a:extLst>
          </p:cNvPr>
          <p:cNvSpPr txBox="1"/>
          <p:nvPr/>
        </p:nvSpPr>
        <p:spPr>
          <a:xfrm>
            <a:off x="135307" y="1607242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D450EDA-6573-D2AB-B3E8-B5D4E9543258}"/>
              </a:ext>
            </a:extLst>
          </p:cNvPr>
          <p:cNvSpPr txBox="1"/>
          <p:nvPr/>
        </p:nvSpPr>
        <p:spPr>
          <a:xfrm>
            <a:off x="133817" y="2651324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D9B357C-2260-BC50-A7BF-84593FAFCCA6}"/>
              </a:ext>
            </a:extLst>
          </p:cNvPr>
          <p:cNvSpPr txBox="1"/>
          <p:nvPr/>
        </p:nvSpPr>
        <p:spPr>
          <a:xfrm>
            <a:off x="145995" y="3870770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86FD0A8-9E5B-D5C9-31BE-7048C02B4958}"/>
              </a:ext>
            </a:extLst>
          </p:cNvPr>
          <p:cNvSpPr txBox="1"/>
          <p:nvPr/>
        </p:nvSpPr>
        <p:spPr>
          <a:xfrm>
            <a:off x="2777689" y="5987771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A57380E-0DEE-D370-D4A5-97808CCA8050}"/>
              </a:ext>
            </a:extLst>
          </p:cNvPr>
          <p:cNvSpPr txBox="1"/>
          <p:nvPr/>
        </p:nvSpPr>
        <p:spPr>
          <a:xfrm>
            <a:off x="2777688" y="6873530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031529-2A52-2176-3CB2-0B62D8FF339A}"/>
              </a:ext>
            </a:extLst>
          </p:cNvPr>
          <p:cNvSpPr txBox="1"/>
          <p:nvPr/>
        </p:nvSpPr>
        <p:spPr>
          <a:xfrm>
            <a:off x="2777687" y="7989798"/>
            <a:ext cx="45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Bahnschrift SemiLight SemiConde" panose="020B0502040204020203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endParaRPr lang="de-DE" sz="2800" dirty="0"/>
          </a:p>
        </p:txBody>
      </p:sp>
      <p:pic>
        <p:nvPicPr>
          <p:cNvPr id="21" name="Grafik 20" descr="Ein Bild, das Im Haus, Wand, Waschbecken, Arbeitsfläche enthält.&#10;&#10;KI-generierte Inhalte können fehlerhaft sein.">
            <a:extLst>
              <a:ext uri="{FF2B5EF4-FFF2-40B4-BE49-F238E27FC236}">
                <a16:creationId xmlns:a16="http://schemas.microsoft.com/office/drawing/2014/main" id="{296E408F-63AB-6EE2-04C4-B9CE814C2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54" y="1388308"/>
            <a:ext cx="2451547" cy="32679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3076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1D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3D0D0-E3C8-4C9A-2AD0-DC833E6C1C3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de-DE" sz="6000" b="1" dirty="0">
                <a:solidFill>
                  <a:schemeClr val="tx1"/>
                </a:solidFill>
              </a:rPr>
              <a:t>  Referenzkunden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51CDA4-B3F4-6240-56AC-8C809D422E8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de-DE" sz="4000" dirty="0">
                <a:solidFill>
                  <a:schemeClr val="tx1"/>
                </a:solidFill>
              </a:rPr>
              <a:t>-Polaroid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tx1"/>
                </a:solidFill>
              </a:rPr>
              <a:t> -Nordmark</a:t>
            </a:r>
          </a:p>
          <a:p>
            <a:pPr marL="0" indent="0">
              <a:buNone/>
            </a:pPr>
            <a:r>
              <a:rPr lang="de-DE" sz="4000" dirty="0">
                <a:solidFill>
                  <a:schemeClr val="tx1"/>
                </a:solidFill>
              </a:rPr>
              <a:t> -ABX</a:t>
            </a:r>
          </a:p>
          <a:p>
            <a:r>
              <a:rPr lang="de-DE" sz="4000" dirty="0">
                <a:solidFill>
                  <a:schemeClr val="tx1"/>
                </a:solidFill>
              </a:rPr>
              <a:t>-Balver Chemie</a:t>
            </a:r>
          </a:p>
          <a:p>
            <a:r>
              <a:rPr lang="de-DE" sz="4000" dirty="0">
                <a:solidFill>
                  <a:schemeClr val="tx1"/>
                </a:solidFill>
              </a:rPr>
              <a:t>-Forschungszentrum Jülich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CB13E9-AD18-3CD2-6F14-34ACFCAF7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095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C103D-8315-39BC-62F9-67CB1718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" y="1428418"/>
            <a:ext cx="5657850" cy="1081104"/>
          </a:xfrm>
          <a:solidFill>
            <a:srgbClr val="92D050"/>
          </a:solidFill>
        </p:spPr>
        <p:txBody>
          <a:bodyPr/>
          <a:lstStyle/>
          <a:p>
            <a:r>
              <a:rPr lang="de-DE" b="1" dirty="0"/>
              <a:t> </a:t>
            </a:r>
            <a:r>
              <a:rPr lang="de-DE" b="1" dirty="0">
                <a:solidFill>
                  <a:srgbClr val="051D25"/>
                </a:solidFill>
              </a:rPr>
              <a:t>Warum modularer Laborbau?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60308E0-AA05-5F93-8242-61E4B2DE4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solidFill>
                  <a:srgbClr val="051D25"/>
                </a:solidFill>
              </a:rPr>
              <a:t>Klassischer Bau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2DA8447-5658-27CA-63CC-BB54CBBE7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051D25"/>
                </a:solidFill>
              </a:rPr>
              <a:t>12-36 Monate</a:t>
            </a:r>
          </a:p>
          <a:p>
            <a:r>
              <a:rPr lang="de-DE" sz="2000" dirty="0">
                <a:solidFill>
                  <a:srgbClr val="051D25"/>
                </a:solidFill>
              </a:rPr>
              <a:t>Hohe Baukosten</a:t>
            </a:r>
          </a:p>
          <a:p>
            <a:r>
              <a:rPr lang="de-DE" sz="2000" dirty="0">
                <a:solidFill>
                  <a:srgbClr val="051D25"/>
                </a:solidFill>
              </a:rPr>
              <a:t>Schwer erweiterbar</a:t>
            </a:r>
          </a:p>
          <a:p>
            <a:r>
              <a:rPr lang="de-DE" sz="2000" dirty="0">
                <a:solidFill>
                  <a:srgbClr val="051D25"/>
                </a:solidFill>
              </a:rPr>
              <a:t>Hoher Planungsaufwand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8F33D2A-4B0C-7268-16EE-6036AC06B5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solidFill>
                  <a:srgbClr val="051D25"/>
                </a:solidFill>
              </a:rPr>
              <a:t>Lab Modulbau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FD3920F-0D55-C45C-B0ED-2FDE0CE9A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051D25"/>
                </a:solidFill>
              </a:rPr>
              <a:t>Wenige Wochen</a:t>
            </a:r>
          </a:p>
          <a:p>
            <a:r>
              <a:rPr lang="de-DE" sz="2000" dirty="0">
                <a:solidFill>
                  <a:srgbClr val="051D25"/>
                </a:solidFill>
              </a:rPr>
              <a:t>Kalkulierbare Investition</a:t>
            </a:r>
          </a:p>
          <a:p>
            <a:r>
              <a:rPr lang="de-DE" sz="2000" dirty="0">
                <a:solidFill>
                  <a:srgbClr val="051D25"/>
                </a:solidFill>
              </a:rPr>
              <a:t>Jederzeit skalierbar</a:t>
            </a:r>
          </a:p>
          <a:p>
            <a:r>
              <a:rPr lang="de-DE" sz="2000" dirty="0">
                <a:solidFill>
                  <a:srgbClr val="051D25"/>
                </a:solidFill>
              </a:rPr>
              <a:t>Schlüsselfertige Lösung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E91EE4F-BEEF-D196-2C26-E15197200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8750" y="9330803"/>
            <a:ext cx="3695700" cy="527403"/>
          </a:xfrm>
        </p:spPr>
        <p:txBody>
          <a:bodyPr/>
          <a:lstStyle/>
          <a:p>
            <a:r>
              <a:rPr lang="de-DE" sz="3200" dirty="0"/>
              <a:t>Bewertung HP</a:t>
            </a:r>
          </a:p>
        </p:txBody>
      </p:sp>
    </p:spTree>
    <p:extLst>
      <p:ext uri="{BB962C8B-B14F-4D97-AF65-F5344CB8AC3E}">
        <p14:creationId xmlns:p14="http://schemas.microsoft.com/office/powerpoint/2010/main" val="1754270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20E013-E6FB-3BCA-BC8E-052FB3224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092BE173-3B6D-F6B7-7A88-00358EA14F91}"/>
              </a:ext>
            </a:extLst>
          </p:cNvPr>
          <p:cNvSpPr/>
          <p:nvPr/>
        </p:nvSpPr>
        <p:spPr>
          <a:xfrm rot="5400000">
            <a:off x="1429801" y="3979848"/>
            <a:ext cx="3450320" cy="63099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3E59B400-73A1-FB79-4746-7A74B2F9C481}"/>
              </a:ext>
            </a:extLst>
          </p:cNvPr>
          <p:cNvSpPr/>
          <p:nvPr/>
        </p:nvSpPr>
        <p:spPr>
          <a:xfrm rot="5400000">
            <a:off x="1429801" y="-247376"/>
            <a:ext cx="3450320" cy="630993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A7EF34E-6B88-B622-1EA5-7C01B820299B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MÖGLICHKEITEN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9C63F55B-EE22-A13A-7419-3EA322142F7D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DEC3D579-9CB9-7DF7-9BDB-5CBE8C8D39ED}"/>
              </a:ext>
            </a:extLst>
          </p:cNvPr>
          <p:cNvSpPr/>
          <p:nvPr/>
        </p:nvSpPr>
        <p:spPr>
          <a:xfrm>
            <a:off x="2230194" y="1888132"/>
            <a:ext cx="2369703" cy="356696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031C9B1-FEEF-CEC5-0A6E-7845E7F9BCDA}"/>
              </a:ext>
            </a:extLst>
          </p:cNvPr>
          <p:cNvSpPr txBox="1"/>
          <p:nvPr/>
        </p:nvSpPr>
        <p:spPr>
          <a:xfrm>
            <a:off x="262157" y="1708701"/>
            <a:ext cx="2707896" cy="15740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Miete oder Kauf</a:t>
            </a:r>
            <a:endParaRPr lang="de-DE" spc="250" dirty="0">
              <a:solidFill>
                <a:schemeClr val="tx1"/>
              </a:solidFill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Bei uns können Sie Module kaufen oder mieten. 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Zusätzlich bieten wir den Kauf auch mit Rückkaufoption an.</a:t>
            </a:r>
            <a:endParaRPr lang="de-DE" kern="1200" spc="250" dirty="0">
              <a:solidFill>
                <a:schemeClr val="tx1"/>
              </a:solidFill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0D60FD4-B913-0E0F-79F0-ADF9514292B3}"/>
              </a:ext>
            </a:extLst>
          </p:cNvPr>
          <p:cNvSpPr txBox="1"/>
          <p:nvPr/>
        </p:nvSpPr>
        <p:spPr>
          <a:xfrm>
            <a:off x="273556" y="5989341"/>
            <a:ext cx="2845425" cy="20306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Neu oder gebraucht</a:t>
            </a:r>
            <a:endParaRPr lang="de-DE" kern="1200" spc="250" dirty="0">
              <a:solidFill>
                <a:schemeClr val="tx1"/>
              </a:solidFill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Wir bieten Ihnen sowohl neue, als auch gebrauchte Containeranlagen an. </a:t>
            </a: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Auch die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Einrichtung erhalten Sie auf Wunsch neu oder gebraucht.</a:t>
            </a:r>
            <a:endParaRPr lang="de-DE" kern="1200" spc="250" dirty="0">
              <a:solidFill>
                <a:schemeClr val="tx1"/>
              </a:solidFill>
              <a:latin typeface="Avenir Next LT Pro" panose="020B0504020202020204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17" name="Fußzeilenplatzhalter 4">
            <a:extLst>
              <a:ext uri="{FF2B5EF4-FFF2-40B4-BE49-F238E27FC236}">
                <a16:creationId xmlns:a16="http://schemas.microsoft.com/office/drawing/2014/main" id="{15189C43-8FAC-8647-24D5-8B04788FF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73480" y="9330803"/>
            <a:ext cx="2712827" cy="527403"/>
          </a:xfrm>
        </p:spPr>
        <p:txBody>
          <a:bodyPr/>
          <a:lstStyle/>
          <a:p>
            <a:fld id="{271C6E5C-D905-4ADC-9531-B6F154521CFE}" type="slidenum">
              <a:rPr lang="de-DE" sz="1000" smtClean="0"/>
              <a:t>7</a:t>
            </a:fld>
            <a:endParaRPr lang="de-DE" sz="1000" dirty="0"/>
          </a:p>
        </p:txBody>
      </p:sp>
      <p:pic>
        <p:nvPicPr>
          <p:cNvPr id="10" name="Grafik 9" descr="Ein Bild, das Decke, Im Haus, Boden, Bürogebäude enthält.&#10;&#10;KI-generierte Inhalte können fehlerhaft sein.">
            <a:extLst>
              <a:ext uri="{FF2B5EF4-FFF2-40B4-BE49-F238E27FC236}">
                <a16:creationId xmlns:a16="http://schemas.microsoft.com/office/drawing/2014/main" id="{79BE393D-B2E2-7D3A-C535-46405724F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652" y="5881531"/>
            <a:ext cx="3339874" cy="25251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Im Haus, Wand, Tür, Decke enthält.&#10;&#10;KI-generierte Inhalte können fehlerhaft sein.">
            <a:extLst>
              <a:ext uri="{FF2B5EF4-FFF2-40B4-BE49-F238E27FC236}">
                <a16:creationId xmlns:a16="http://schemas.microsoft.com/office/drawing/2014/main" id="{E208CEB6-2D65-FC8D-484C-4E89B84AD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060" y="1633051"/>
            <a:ext cx="3339874" cy="25300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251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104C06-29F3-8DF0-FC6F-E96EBA958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127E84FF-32A5-8A0C-EB27-CAA0F81FD8B7}"/>
              </a:ext>
            </a:extLst>
          </p:cNvPr>
          <p:cNvSpPr/>
          <p:nvPr/>
        </p:nvSpPr>
        <p:spPr>
          <a:xfrm rot="5400000">
            <a:off x="-637961" y="2081641"/>
            <a:ext cx="7587579" cy="631167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59FDE27-0E94-1391-57BC-203C02563C67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AUSTATTUNG UND EINRICHTUNG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2F118ADD-7DEB-26E9-EB46-A7ACFD2B9C44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3E8F302A-29A0-962A-076B-6D1EB1AF8963}"/>
              </a:ext>
            </a:extLst>
          </p:cNvPr>
          <p:cNvSpPr/>
          <p:nvPr/>
        </p:nvSpPr>
        <p:spPr>
          <a:xfrm>
            <a:off x="2230194" y="2149394"/>
            <a:ext cx="2369703" cy="356696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AAD6B46-25D5-97ED-FF1A-12C0DA899A4B}"/>
              </a:ext>
            </a:extLst>
          </p:cNvPr>
          <p:cNvSpPr txBox="1"/>
          <p:nvPr/>
        </p:nvSpPr>
        <p:spPr>
          <a:xfrm>
            <a:off x="253210" y="1663217"/>
            <a:ext cx="5168431" cy="15831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Maße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Containergröße (Außenmaß)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6,058 x 3,00 x 3,20 m (</a:t>
            </a:r>
            <a:r>
              <a:rPr lang="de-DE" spc="250" dirty="0" err="1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LxBxH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)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Gesamtfläche</a:t>
            </a:r>
            <a:b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ca. 18 m²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Lichte Innenhöhe</a:t>
            </a:r>
            <a:b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2,75 m</a:t>
            </a: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kern="1200" spc="25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b="1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Einrichtung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Laborzeile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Laborabzug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Laborspüle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Büroarbeitsplatz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… und viele weitere Möglichkeiten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pc="25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b="1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Besondere Anforderungen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Laborschutzstufen S1 – S3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Reinraumtaugliche Module für die Produktion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Kühlraummodule für die Lagerung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Großraum-Labormodule mit Sanitär- und Sozialräumen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20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20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kern="12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Bahnschrift SemiLight SemiConde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5FA4AA-F29A-E57E-661B-0CF8AF068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271C6E5C-D905-4ADC-9531-B6F154521CFE}" type="slidenum">
              <a:rPr lang="de-DE" sz="1000" smtClean="0"/>
              <a:t>8</a:t>
            </a:fld>
            <a:endParaRPr lang="de-DE" sz="1000" dirty="0"/>
          </a:p>
        </p:txBody>
      </p:sp>
      <p:pic>
        <p:nvPicPr>
          <p:cNvPr id="6" name="Grafik 5" descr="Ein Bild, das draußen, Fenster, Gebäude, Tür enthält.&#10;&#10;KI-generierte Inhalte können fehlerhaft sein.">
            <a:extLst>
              <a:ext uri="{FF2B5EF4-FFF2-40B4-BE49-F238E27FC236}">
                <a16:creationId xmlns:a16="http://schemas.microsoft.com/office/drawing/2014/main" id="{B8F299B0-0EE2-D0D1-29C8-A14B36F517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940" y="2721346"/>
            <a:ext cx="4005850" cy="26705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2015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20FF1-59FF-1FF4-0023-A2E099B99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9FC9F5D8-749F-4EBB-FB12-91AB5623EB39}"/>
              </a:ext>
            </a:extLst>
          </p:cNvPr>
          <p:cNvSpPr/>
          <p:nvPr/>
        </p:nvSpPr>
        <p:spPr>
          <a:xfrm rot="5400000">
            <a:off x="-853908" y="2052285"/>
            <a:ext cx="8019471" cy="6311671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37A4BF4-79BE-2497-44A3-FBABAC6F5ACD}"/>
              </a:ext>
            </a:extLst>
          </p:cNvPr>
          <p:cNvSpPr txBox="1"/>
          <p:nvPr/>
        </p:nvSpPr>
        <p:spPr>
          <a:xfrm>
            <a:off x="37578" y="318003"/>
            <a:ext cx="6720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spc="250" dirty="0">
                <a:solidFill>
                  <a:srgbClr val="FF7D25"/>
                </a:solidFill>
                <a:latin typeface="Avenir Next LT Pro" panose="020B0504020202020204" pitchFamily="34" charset="0"/>
              </a:rPr>
              <a:t>AUSSTATTUNG UND EINRICHTUNG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FC8937BC-BE6B-AA3F-BA94-67BB044D84DC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3397685" y="779668"/>
            <a:ext cx="3460315" cy="12222"/>
          </a:xfrm>
          <a:prstGeom prst="line">
            <a:avLst/>
          </a:prstGeom>
          <a:ln w="63500">
            <a:solidFill>
              <a:srgbClr val="FF7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eck 3">
            <a:extLst>
              <a:ext uri="{FF2B5EF4-FFF2-40B4-BE49-F238E27FC236}">
                <a16:creationId xmlns:a16="http://schemas.microsoft.com/office/drawing/2014/main" id="{B0BFD585-EB2B-FC2D-B398-9B3976436A6B}"/>
              </a:ext>
            </a:extLst>
          </p:cNvPr>
          <p:cNvSpPr/>
          <p:nvPr/>
        </p:nvSpPr>
        <p:spPr>
          <a:xfrm>
            <a:off x="2230194" y="2166452"/>
            <a:ext cx="2369703" cy="356696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86A534B-87AD-5F08-3AD6-EA5BC572CE08}"/>
              </a:ext>
            </a:extLst>
          </p:cNvPr>
          <p:cNvSpPr txBox="1"/>
          <p:nvPr/>
        </p:nvSpPr>
        <p:spPr>
          <a:xfrm>
            <a:off x="272582" y="1527676"/>
            <a:ext cx="6227259" cy="67855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  <a:buNone/>
            </a:pPr>
            <a: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Standard-</a:t>
            </a:r>
            <a:b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b="1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A</a:t>
            </a:r>
            <a:r>
              <a:rPr lang="de-DE" b="1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usstattung</a:t>
            </a:r>
            <a:endParaRPr lang="de-DE" b="1" spc="25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  <a:buNone/>
            </a:pP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PVC- Bodenbelag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350 kg Bodenlast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Steckdosen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LAN-Dosen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8-facher</a:t>
            </a:r>
            <a:b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kern="1200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    Luftwechsel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Luftfeuchtigkeit 30 – 70 % RH </a:t>
            </a:r>
            <a:endParaRPr lang="de-DE" spc="25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Klimatisierung 18 – 26 °C (+/- 2°C)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Blendfreie Arbeitsplatzausleuchtung</a:t>
            </a:r>
            <a:b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    mit min. 500 Lux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Doppel-Isolierglasfenster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Kunststoffaußenrolladen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Labormöbel der Firma </a:t>
            </a:r>
            <a:r>
              <a:rPr lang="de-DE" spc="250" dirty="0" err="1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Köttermann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GmbH</a:t>
            </a:r>
          </a:p>
          <a:p>
            <a:pPr lvl="0" defTabSz="711200">
              <a:lnSpc>
                <a:spcPct val="90000"/>
              </a:lnSpc>
              <a:spcBef>
                <a:spcPts val="1200"/>
              </a:spcBef>
              <a:spcAft>
                <a:spcPct val="35000"/>
              </a:spcAft>
            </a:pP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  </a:t>
            </a: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Gebäudesteuerung der Firma Loxone</a:t>
            </a:r>
            <a:b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</a:br>
            <a:r>
              <a:rPr lang="de-DE" spc="250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    Electronics </a:t>
            </a:r>
            <a:r>
              <a:rPr lang="de-DE" dirty="0">
                <a:solidFill>
                  <a:schemeClr val="tx1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GmbH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kern="120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DE" sz="2000" b="1" kern="1200" dirty="0">
              <a:solidFill>
                <a:schemeClr val="tx1"/>
              </a:solidFill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ußzeilenplatzhalter 28">
            <a:extLst>
              <a:ext uri="{FF2B5EF4-FFF2-40B4-BE49-F238E27FC236}">
                <a16:creationId xmlns:a16="http://schemas.microsoft.com/office/drawing/2014/main" id="{564C0EAC-8AFA-F706-6A5A-E3E9EB109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0DF69B99-D6EA-4E55-BE13-D256894315C8}" type="slidenum">
              <a:rPr lang="de-DE" sz="1000" smtClean="0"/>
              <a:t>9</a:t>
            </a:fld>
            <a:endParaRPr lang="de-DE" sz="1000" dirty="0"/>
          </a:p>
        </p:txBody>
      </p:sp>
      <p:pic>
        <p:nvPicPr>
          <p:cNvPr id="10" name="Grafik 9" descr="Ein Bild, das Im Haus, Decke, Waschbecken, Boden enthält.&#10;&#10;KI-generierte Inhalte können fehlerhaft sein.">
            <a:extLst>
              <a:ext uri="{FF2B5EF4-FFF2-40B4-BE49-F238E27FC236}">
                <a16:creationId xmlns:a16="http://schemas.microsoft.com/office/drawing/2014/main" id="{A4335DCB-775E-D3AC-4DEC-77734C99C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256" y="1438632"/>
            <a:ext cx="3460316" cy="33368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6536311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Rückblic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684</Words>
  <Application>Microsoft Office PowerPoint</Application>
  <PresentationFormat>A4-Papier (210 x 297 mm)</PresentationFormat>
  <Paragraphs>165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9" baseType="lpstr">
      <vt:lpstr>Aptos</vt:lpstr>
      <vt:lpstr>Aquatico</vt:lpstr>
      <vt:lpstr>Avenir Next LT Pro</vt:lpstr>
      <vt:lpstr>Avenir Next LT Pro Light</vt:lpstr>
      <vt:lpstr>Bahnschrift SemiLight SemiConde</vt:lpstr>
      <vt:lpstr>Calibri</vt:lpstr>
      <vt:lpstr>Calibri Light</vt:lpstr>
      <vt:lpstr>Nirmala UI Semilight</vt:lpstr>
      <vt:lpstr>Rückblick</vt:lpstr>
      <vt:lpstr>PowerPoint-Präsentation</vt:lpstr>
      <vt:lpstr>PowerPoint-Präsentation</vt:lpstr>
      <vt:lpstr>PowerPoint-Präsentation</vt:lpstr>
      <vt:lpstr>PowerPoint-Präsentation</vt:lpstr>
      <vt:lpstr>  Referenzkunden</vt:lpstr>
      <vt:lpstr> Warum modularer Laborbau?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LABORCONTAINER</dc:title>
  <dc:creator>Anke Schnell</dc:creator>
  <cp:lastModifiedBy>Bodo Kern</cp:lastModifiedBy>
  <cp:revision>448</cp:revision>
  <cp:lastPrinted>2020-10-05T13:05:57Z</cp:lastPrinted>
  <dcterms:created xsi:type="dcterms:W3CDTF">2019-04-08T05:58:58Z</dcterms:created>
  <dcterms:modified xsi:type="dcterms:W3CDTF">2026-06-09T11:07:40Z</dcterms:modified>
</cp:coreProperties>
</file>